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73" r:id="rId11"/>
    <p:sldId id="274" r:id="rId12"/>
    <p:sldId id="282" r:id="rId13"/>
    <p:sldId id="265" r:id="rId14"/>
    <p:sldId id="266" r:id="rId15"/>
    <p:sldId id="267" r:id="rId16"/>
    <p:sldId id="268" r:id="rId17"/>
    <p:sldId id="270" r:id="rId18"/>
    <p:sldId id="272" r:id="rId19"/>
    <p:sldId id="280" r:id="rId20"/>
    <p:sldId id="281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0000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1" autoAdjust="0"/>
    <p:restoredTop sz="94660"/>
  </p:normalViewPr>
  <p:slideViewPr>
    <p:cSldViewPr>
      <p:cViewPr>
        <p:scale>
          <a:sx n="66" d="100"/>
          <a:sy n="66" d="100"/>
        </p:scale>
        <p:origin x="-177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02D100-ED4E-42AB-9741-4318A204EE0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492375"/>
            <a:ext cx="417671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284538"/>
            <a:ext cx="417671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959475" y="188913"/>
            <a:ext cx="1638300" cy="5616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42988" y="188913"/>
            <a:ext cx="4764087" cy="5616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908050"/>
            <a:ext cx="3163887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32300" y="908050"/>
            <a:ext cx="3165475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64087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908050"/>
            <a:ext cx="6481762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mkdou.teremok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&#1084;&#1082;&#1076;&#1086;&#1091;&#1090;&#1077;&#1088;&#1077;&#1084;&#1086;&#1082;.&#1083;&#1077;&#1078;&#1085;&#1077;&#1074;&#1086;-&#1088;&#1086;&#1086;.&#1088;&#1092;/muzykalnyy-rukovoditel-sadovnikova-nadezhda-konstantinovna-1.html" TargetMode="External"/><Relationship Id="rId7" Type="http://schemas.openxmlformats.org/officeDocument/2006/relationships/image" Target="../media/image38.jpeg"/><Relationship Id="rId2" Type="http://schemas.openxmlformats.org/officeDocument/2006/relationships/hyperlink" Target="http://&#1084;&#1082;&#1076;&#1086;&#1091;&#1090;&#1077;&#1088;&#1077;&#1084;&#1086;&#1082;.&#1083;&#1077;&#1078;&#1085;&#1077;&#1074;&#1086;-&#1088;&#1086;&#1086;.&#1088;&#1092;/vospitatel-sadovnikova-nadezhda-konstantinovn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988840"/>
            <a:ext cx="5544294" cy="793750"/>
          </a:xfrm>
          <a:noFill/>
        </p:spPr>
        <p:txBody>
          <a:bodyPr/>
          <a:lstStyle/>
          <a:p>
            <a:r>
              <a:rPr lang="uk-UA" sz="2400" b="0" dirty="0" smtClean="0">
                <a:latin typeface="Tahoma" charset="0"/>
              </a:rPr>
              <a:t>Театрализованные игры в </a:t>
            </a:r>
            <a:r>
              <a:rPr lang="en-US" sz="2400" b="0" dirty="0" smtClean="0">
                <a:latin typeface="Tahoma" charset="0"/>
              </a:rPr>
              <a:t>I </a:t>
            </a:r>
            <a:r>
              <a:rPr lang="uk-UA" sz="2400" b="0" dirty="0" smtClean="0">
                <a:latin typeface="Tahoma" charset="0"/>
              </a:rPr>
              <a:t>младшей группе детского сада</a:t>
            </a:r>
            <a:endParaRPr lang="uk-UA" sz="2400" b="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445224"/>
            <a:ext cx="4319711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1200" dirty="0" smtClean="0"/>
              <a:t>Подготовила: воспитатель </a:t>
            </a:r>
          </a:p>
          <a:p>
            <a:pPr>
              <a:lnSpc>
                <a:spcPct val="90000"/>
              </a:lnSpc>
            </a:pPr>
            <a:r>
              <a:rPr lang="ru-RU" sz="1200" dirty="0" smtClean="0"/>
              <a:t>Садовникова Надежда Константиновна</a:t>
            </a:r>
            <a:endParaRPr lang="uk-UA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800" b="1" u="sng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  КАЗЕННОЕ   ДОШКОЛЬНОЕ   </a:t>
            </a:r>
            <a:endParaRPr lang="ru-RU" sz="800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ru-RU" sz="800" b="1" u="sng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ОБРАЗОВАТЕЛЬНОЕ   УЧРЕЖДЕНИЕ ДЕТСКИЙ САД «ТЕРЕМОК» </a:t>
            </a:r>
            <a:endParaRPr lang="ru-RU" sz="800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131840" y="260648"/>
            <a:ext cx="32800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155125,с.Шилыково, д.23, тел:31-45-55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e-mail: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mkdou.teremok@mail.ru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6427113"/>
            <a:ext cx="1213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C3300"/>
                </a:solidFill>
              </a:rPr>
              <a:t>с.Шилыково, 23</a:t>
            </a:r>
          </a:p>
          <a:p>
            <a:pPr algn="ctr"/>
            <a:r>
              <a:rPr lang="ru-RU" sz="1100" dirty="0" smtClean="0">
                <a:solidFill>
                  <a:srgbClr val="CC3300"/>
                </a:solidFill>
              </a:rPr>
              <a:t>2022г.</a:t>
            </a:r>
            <a:endParaRPr lang="ru-RU" sz="1100" dirty="0">
              <a:solidFill>
                <a:srgbClr val="CC3300"/>
              </a:solidFill>
            </a:endParaRPr>
          </a:p>
        </p:txBody>
      </p:sp>
      <p:pic>
        <p:nvPicPr>
          <p:cNvPr id="1028" name="Picture 4" descr="C:\Users\user\Desktop\Педагог года 22\фото Садовниковой Н.К\i (26).jpg"/>
          <p:cNvPicPr>
            <a:picLocks noChangeAspect="1" noChangeArrowheads="1"/>
          </p:cNvPicPr>
          <p:nvPr/>
        </p:nvPicPr>
        <p:blipFill>
          <a:blip r:embed="rId3" cstate="print"/>
          <a:srcRect l="30078" r="21764"/>
          <a:stretch>
            <a:fillRect/>
          </a:stretch>
        </p:blipFill>
        <p:spPr bwMode="auto">
          <a:xfrm>
            <a:off x="3563888" y="2852936"/>
            <a:ext cx="3096344" cy="3686175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720"/>
            <a:ext cx="427321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08000"/>
          </a:xfrm>
        </p:spPr>
        <p:txBody>
          <a:bodyPr/>
          <a:lstStyle/>
          <a:p>
            <a:r>
              <a:rPr lang="ru-RU" dirty="0" smtClean="0"/>
              <a:t>Совместная деятельность с детьми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908720"/>
            <a:ext cx="4208573" cy="315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b="37183"/>
          <a:stretch>
            <a:fillRect/>
          </a:stretch>
        </p:blipFill>
        <p:spPr bwMode="auto">
          <a:xfrm>
            <a:off x="2771800" y="4005064"/>
            <a:ext cx="346569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445" r="14069"/>
          <a:stretch>
            <a:fillRect/>
          </a:stretch>
        </p:blipFill>
        <p:spPr bwMode="auto">
          <a:xfrm>
            <a:off x="179512" y="980728"/>
            <a:ext cx="437731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9757" r="16943"/>
          <a:stretch>
            <a:fillRect/>
          </a:stretch>
        </p:blipFill>
        <p:spPr bwMode="auto">
          <a:xfrm>
            <a:off x="4572000" y="1052737"/>
            <a:ext cx="3988126" cy="403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13170"/>
          <a:stretch>
            <a:fillRect/>
          </a:stretch>
        </p:blipFill>
        <p:spPr bwMode="auto">
          <a:xfrm>
            <a:off x="2339752" y="4122840"/>
            <a:ext cx="4248472" cy="273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Самостоятельные игры детей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Праздники и мероприятия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6560" b="7824"/>
          <a:stretch>
            <a:fillRect/>
          </a:stretch>
        </p:blipFill>
        <p:spPr bwMode="auto">
          <a:xfrm>
            <a:off x="6012160" y="2636911"/>
            <a:ext cx="3131840" cy="273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9594" t="9838" r="13075" b="43858"/>
          <a:stretch>
            <a:fillRect/>
          </a:stretch>
        </p:blipFill>
        <p:spPr bwMode="auto">
          <a:xfrm>
            <a:off x="3131840" y="1340768"/>
            <a:ext cx="299127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14057" b="21807"/>
          <a:stretch>
            <a:fillRect/>
          </a:stretch>
        </p:blipFill>
        <p:spPr bwMode="auto">
          <a:xfrm>
            <a:off x="0" y="2636912"/>
            <a:ext cx="3203848" cy="27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508000"/>
          </a:xfrm>
        </p:spPr>
        <p:txBody>
          <a:bodyPr/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Приемы, используемые  в театрализованных играх: словесные</a:t>
            </a:r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/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Объяснение и беседа</a:t>
            </a:r>
            <a:endParaRPr lang="ru-RU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Загадки и стихотворения</a:t>
            </a:r>
            <a:endParaRPr lang="ru-RU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Короткие истории</a:t>
            </a:r>
            <a:endParaRPr lang="ru-RU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17047"/>
          <a:stretch>
            <a:fillRect/>
          </a:stretch>
        </p:blipFill>
        <p:spPr bwMode="auto">
          <a:xfrm>
            <a:off x="179512" y="2708920"/>
            <a:ext cx="455054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32990"/>
          <a:stretch>
            <a:fillRect/>
          </a:stretch>
        </p:blipFill>
        <p:spPr bwMode="auto">
          <a:xfrm>
            <a:off x="4716016" y="1916832"/>
            <a:ext cx="4176464" cy="373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408737" cy="508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Наглядные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32656"/>
            <a:ext cx="6481762" cy="4897438"/>
          </a:xfrm>
        </p:spPr>
        <p:txBody>
          <a:bodyPr/>
          <a:lstStyle/>
          <a:p>
            <a:pPr fontAlgn="auto">
              <a:buNone/>
            </a:pPr>
            <a:endParaRPr lang="ru-RU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Картинки и фото</a:t>
            </a:r>
            <a:endParaRPr lang="ru-RU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Демонстрация </a:t>
            </a:r>
            <a:endParaRPr lang="ru-RU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Атрибуты для театрализованных игр</a:t>
            </a:r>
            <a:endParaRPr lang="ru-RU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883"/>
          <a:stretch>
            <a:fillRect/>
          </a:stretch>
        </p:blipFill>
        <p:spPr bwMode="auto">
          <a:xfrm>
            <a:off x="5761492" y="2348880"/>
            <a:ext cx="3382508" cy="269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20923"/>
          <a:stretch>
            <a:fillRect/>
          </a:stretch>
        </p:blipFill>
        <p:spPr bwMode="auto">
          <a:xfrm>
            <a:off x="3707904" y="4365104"/>
            <a:ext cx="4251848" cy="249289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/>
          <a:srcRect l="13376" t="20396" r="16512" b="8217"/>
          <a:stretch>
            <a:fillRect/>
          </a:stretch>
        </p:blipFill>
        <p:spPr bwMode="auto">
          <a:xfrm>
            <a:off x="2051720" y="2348880"/>
            <a:ext cx="3305510" cy="252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34198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408737" cy="508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Практические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050"/>
            <a:ext cx="8712967" cy="4897438"/>
          </a:xfrm>
        </p:spPr>
        <p:txBody>
          <a:bodyPr/>
          <a:lstStyle/>
          <a:p>
            <a:pPr fontAlgn="auto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Упражнения на социально-эмоциональное развитие</a:t>
            </a:r>
            <a:endParaRPr lang="ru-RU" sz="2400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Психогимнастика</a:t>
            </a: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t="6645" b="4397"/>
          <a:stretch>
            <a:fillRect/>
          </a:stretch>
        </p:blipFill>
        <p:spPr bwMode="auto">
          <a:xfrm>
            <a:off x="5220072" y="1484784"/>
            <a:ext cx="339973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2386" t="30019" b="12674"/>
          <a:stretch>
            <a:fillRect/>
          </a:stretch>
        </p:blipFill>
        <p:spPr bwMode="auto">
          <a:xfrm>
            <a:off x="1979712" y="4797152"/>
            <a:ext cx="38164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19509" b="19275"/>
          <a:stretch>
            <a:fillRect/>
          </a:stretch>
        </p:blipFill>
        <p:spPr bwMode="auto">
          <a:xfrm>
            <a:off x="395536" y="1844824"/>
            <a:ext cx="4139694" cy="337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Педагог года 22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3528" y="1628799"/>
            <a:ext cx="1079334" cy="522920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театрализованной игры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35696" y="579358"/>
            <a:ext cx="7308304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с игрой (актуализация опорных знаний) — 2–3 минуты. На этой стадии педагог, используя мотивационные приёмы, подводит воспитанников к теме игры, объявляет её название.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Объяснение условий игры и демонстрация игровых действий каждого участника — 2–4 минуты.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Собственно игра — 6–10 минут. На этом этапе педагог участвует, помогает, направляет ребят. Уходить в позицию наблюдателя нельзя. Если предполагается введение дополнительных игровых действий, то это осуществляется на третьем этапе.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Заключительный этап — 1–2 минуты. Воспитатель хвалит малышей, спрашивает, понравилась ли им игра, и обязательно даёт оценку работе всей группы («Вы отлично поработали!»).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Перспективный план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1" y="908050"/>
          <a:ext cx="9144000" cy="567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493913"/>
                <a:gridCol w="3078087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 плана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Формы работы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Практические выходы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детьми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2022-2023г.г.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перспективного планирования по теме «Театрализованные игры в 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младшей группе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/с»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Цикл театрализованных игр-занятий;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smtClean="0">
                          <a:latin typeface="Times New Roman" pitchFamily="18" charset="0"/>
                          <a:cs typeface="Times New Roman" pitchFamily="18" charset="0"/>
                        </a:rPr>
                        <a:t>Картотека игр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течение года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Привлечение родителей к созданию развивающей предметно-пространственной среды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направлению: изготовление и ремонт кукол, пошив костюмов, изготовление масок;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«Любите ли Вы театр?»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«Значение театрализованных игр в воспитании и развитии детей  младшего дошкольного возраста»;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«Введение элементов театрализованных  игр в сюжетно-ролевые игры»;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«Чтение скороговорок, как средство развития речи ребенка»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«О необходимости проигрывания  мимических этюдов дома»;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«Читаем детям»;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«Игры детей с игрушками-персонажами»;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«Учите с детьми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чистоговорки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потешки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«Игры на развитие мелкой моторики, как средство развития речи ребенка»;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«Для чего нужно посещать театральные представления»;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«Как создать театр в домашних условиях?»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беседы с родителями;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анкетирование, опрос;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консультации;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развлечения, праздники;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собрание;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мастер-класс по изготовлению масок;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ндивидуальные беседы;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фотовыставка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с педагогами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Октябрь.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Январь,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 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театрализованных игр младших дошкольников»;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«Театрализованные игры в ДОУ»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«Театральные игры в сюжетно-ролевых играх младших дошкольников»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консультации;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методическое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объединение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презентация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6408738" cy="508000"/>
          </a:xfrm>
        </p:spPr>
        <p:txBody>
          <a:bodyPr/>
          <a:lstStyle/>
          <a:p>
            <a:r>
              <a:rPr lang="ru-RU" dirty="0" smtClean="0"/>
              <a:t>Центр театрализованных игр</a:t>
            </a:r>
            <a:endParaRPr lang="ru-RU" dirty="0"/>
          </a:p>
        </p:txBody>
      </p:sp>
      <p:pic>
        <p:nvPicPr>
          <p:cNvPr id="1026" name="Picture 2" descr="C:\Users\user\Desktop\Педагог года 22\театр.деят-ть\IMG_20221006_091345.jpg"/>
          <p:cNvPicPr>
            <a:picLocks noChangeAspect="1" noChangeArrowheads="1"/>
          </p:cNvPicPr>
          <p:nvPr/>
        </p:nvPicPr>
        <p:blipFill>
          <a:blip r:embed="rId2" cstate="print"/>
          <a:srcRect t="3269" r="4122" b="33812"/>
          <a:stretch>
            <a:fillRect/>
          </a:stretch>
        </p:blipFill>
        <p:spPr bwMode="auto">
          <a:xfrm>
            <a:off x="1404083" y="746702"/>
            <a:ext cx="6984341" cy="611129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943" t="22862" r="35628" b="9293"/>
          <a:stretch>
            <a:fillRect/>
          </a:stretch>
        </p:blipFill>
        <p:spPr bwMode="auto">
          <a:xfrm>
            <a:off x="5724128" y="980728"/>
            <a:ext cx="3168352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t="13170"/>
          <a:stretch>
            <a:fillRect/>
          </a:stretch>
        </p:blipFill>
        <p:spPr bwMode="auto">
          <a:xfrm>
            <a:off x="323528" y="980728"/>
            <a:ext cx="5010150" cy="322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01008"/>
            <a:ext cx="423628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xn--h1aa0abgczd7be.xn--p1ai/media/uploads/tribune/fgos-m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40160" cy="975946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75656" y="764704"/>
            <a:ext cx="7668344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Федеральным государственным образовательным стандартом (ФГОС) определена такая миссия театрализованной деятельности для детей младшего дошкольного возраста: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познакомить с различными видами театра (кукольным, настольным, пальчиковым, театром теней, театром на фланелеграфе);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формировать навыки коллективного взаимодействия (к примеру, при подготовке инсценировок);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способствовать развитию творческого потенциала детей;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развивать эмоционально-волевую сферу (учиться сопереживать персонажам, ярко выражать эмоции радости, грусти, а также учиться контролировать свои чувства);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стимулировать самостоятельность в деятельности (дети, познакомившись с несколькими видами театра, с их помощью пробуют свои силы в исполнении сюжетов, например, после отработки игровых действий с педагогом, сами ставят сказку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Репка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 на фланелеграфе);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приобщать родителей к совместной с детьми деятельности (мамы и папы не только готовят реквизит для своих малышей, но и принимают участие в инсценировках, к примеру, исполняя роли Деда Мороза и Снегурочки, которые пришли поздравить ребят в группе с Новым годом);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Open Sans"/>
                <a:ea typeface="Times New Roman" pitchFamily="18" charset="0"/>
                <a:cs typeface="Times New Roman" pitchFamily="18" charset="0"/>
              </a:rPr>
              <a:t>воспитывать уважение к этому виду искусства.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Ожидаемый результат:</a:t>
            </a:r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95536" y="836712"/>
            <a:ext cx="835292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развитие у детей познавательной активности, любознательности, стремления к самостоятельному познанию и размышлению, развитию умственных способностей и речи;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развитие у детей на основе разнообразной деятельности эмоциональной отзывчивости, способности к сопереживанию, готовности к проявлению гуманного отношения в детской деятельности, поведении, поступках;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способности устанавливать контакты, осуществлять взаимодействие в различных группах, проявлять нравственное отношение к окружающему миру.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способность к обыгрыванию отрывков из художественного произведения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умение подражать образу героев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умение работать в коллективе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08000"/>
          </a:xfrm>
        </p:spPr>
        <p:txBody>
          <a:bodyPr/>
          <a:lstStyle/>
          <a:p>
            <a:r>
              <a:rPr lang="ru-RU" sz="2800" dirty="0" smtClean="0"/>
              <a:t>Рекомендуемая литература и интернет -ресурсы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5868144" cy="4537174"/>
          </a:xfrm>
        </p:spPr>
        <p:txBody>
          <a:bodyPr/>
          <a:lstStyle/>
          <a:p>
            <a:pPr marL="457200"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Антипина А.Е. Театрализованная деятельность в детском саду. -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228600">
              <a:buNone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     М.: ТЦ Сфера, 2006.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Гончарова О.В. и др. Театральная палитра: Программа художественно-эстетического воспитания. – М.: ТЦ Сфера,2010.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Зинкевич-Евстигнеева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Т.Д. Тренинг по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сказкотерапии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. СПб.: Речь, 2005.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Иванова Г.П. Театр настроений. Коррекция и развитие эмоционально-нравственной сферы у дошкольников. - М.: “Скрипторий 2003”, 2006.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Калинина Г. Давайте устроим театр! Домашний театр как средство воспитания. – М.: Лепта-Книга, 2007.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Кряжева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Н.Л. Мир детских эмоций. – Ярославль: Академия развития, 2001.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Маханева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М.Д. Театрализованные занятия в детском саду. -  М.: ТЦ Сфера, 2001.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Минаева В.М. Развитие эмоций дошкольников. Занятия, игры.. – М.: АРКТИ, 2001.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Петрова Т.И., Сергеева Е.Л., Петрова Е.С. Театрализованные игры в детском саду. - М.: Школьная пресса, 2000.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Рахно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М.О. Домашний кукольный театр. -  Ростов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н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/Д.: Феникс, 2008.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Рымалов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Э. Бумажный кукольный театр. - М.: Мнемозина, 1995.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Ткач Р.М.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Сказкотерапия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детских проблем. – СПб.: Речь; М.: ТЦ Сфера, 2008.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Толченов О.А. Сценарии игровых и театрализованных представлений для детей разного возраста: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Нескучалия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. -  М.:ВЛАДОС, 2001.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Федорова Г.П. На златом крыльце сидели. Игры, занятия, частушки, песни,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потешки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для детей дошкольного возраста. – СПб.: “ДЕТСТВО – ПРЕСС”, 2006.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Чистякова М.И.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</a:rPr>
              <a:t>Психогимнастика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. – М.: Просвещение, 1990.</a:t>
            </a:r>
            <a:endParaRPr lang="ru-RU" sz="1200" dirty="0" smtClean="0">
              <a:solidFill>
                <a:srgbClr val="000000"/>
              </a:solidFill>
            </a:endParaRPr>
          </a:p>
          <a:p>
            <a:pPr marL="457200">
              <a:buFont typeface="+mj-lt"/>
              <a:buAutoNum type="arabicPeriod" startAt="2"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Шорыгина Т.А. Праздники в детском саду. – М.: ТЦ Сфера, 2010.</a:t>
            </a:r>
          </a:p>
          <a:p>
            <a:pPr marL="457200">
              <a:buNone/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                             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</a:rPr>
              <a:t>Интернет – ресурсы: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МКДОУ детский сад «Теремок» | Воспитатель </a:t>
            </a:r>
            <a:r>
              <a:rPr lang="ru-RU" sz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Садовникова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Надежда Константиновна (xn----ctbiae2aqkbau.xn--p1ai)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МКДОУ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детский сад «Теремок» | Музыкальный руководитель </a:t>
            </a:r>
            <a:r>
              <a:rPr lang="ru-RU" sz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Садовникова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Надежда Константиновна (xn----ctbiae2aqkbau.xn--p1ai)</a:t>
            </a:r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101" name="AutoShape 5" descr="C:\Users\user\Desktop\%D0%9F%D0%B5%D0%B4%D0%B0%D0%B3%D0%BE%D0%B3 %D0%B3%D0%BE%D0%B4%D0%B0 22\100024941520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C:\Users\user\Desktop\%D0%9F%D0%B5%D0%B4%D0%B0%D0%B3%D0%BE%D0%B3 %D0%B3%D0%BE%D0%B4%D0%B0 22\100024941520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5" name="AutoShape 9" descr="C:\Users\user\Desktop\%D0%9F%D0%B5%D0%B4%D0%B0%D0%B3%D0%BE%D0%B3 %D0%B3%D0%BE%D0%B4%D0%B0 22\100024941520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228184" y="908720"/>
            <a:ext cx="2628697" cy="5256584"/>
            <a:chOff x="5868145" y="908720"/>
            <a:chExt cx="3060744" cy="5688632"/>
          </a:xfrm>
        </p:grpSpPr>
        <p:pic>
          <p:nvPicPr>
            <p:cNvPr id="4097" name="Picture 1" descr="C:\Users\user\Desktop\Педагог года 22\8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8145" y="908720"/>
              <a:ext cx="1656184" cy="2479016"/>
            </a:xfrm>
            <a:prstGeom prst="rect">
              <a:avLst/>
            </a:prstGeom>
            <a:noFill/>
          </p:spPr>
        </p:pic>
        <p:pic>
          <p:nvPicPr>
            <p:cNvPr id="4098" name="Picture 2" descr="C:\Users\user\Desktop\Педагог года 22\50525fc2-91b8-11e9-9134-00259064415f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20000">
              <a:off x="7111947" y="972905"/>
              <a:ext cx="1734336" cy="2438435"/>
            </a:xfrm>
            <a:prstGeom prst="rect">
              <a:avLst/>
            </a:prstGeom>
            <a:noFill/>
          </p:spPr>
        </p:pic>
        <p:pic>
          <p:nvPicPr>
            <p:cNvPr id="4106" name="Picture 10" descr="C:\Users\user\Desktop\Педагог года 22\79914e7f-91bc-11e9-9134-00259064415f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1140000">
              <a:off x="6317408" y="2515725"/>
              <a:ext cx="1908568" cy="2636912"/>
            </a:xfrm>
            <a:prstGeom prst="rect">
              <a:avLst/>
            </a:prstGeom>
            <a:noFill/>
          </p:spPr>
        </p:pic>
        <p:pic>
          <p:nvPicPr>
            <p:cNvPr id="4107" name="Picture 11" descr="C:\Users\user\Desktop\Педагог года 22\700-nw (1).jpg"/>
            <p:cNvPicPr>
              <a:picLocks noChangeAspect="1" noChangeArrowheads="1"/>
            </p:cNvPicPr>
            <p:nvPr/>
          </p:nvPicPr>
          <p:blipFill>
            <a:blip r:embed="rId7" cstate="print"/>
            <a:srcRect l="13280" t="1401" r="13281" b="2481"/>
            <a:stretch>
              <a:fillRect/>
            </a:stretch>
          </p:blipFill>
          <p:spPr bwMode="auto">
            <a:xfrm>
              <a:off x="7058299" y="4149080"/>
              <a:ext cx="1870590" cy="2448272"/>
            </a:xfrm>
            <a:prstGeom prst="rect">
              <a:avLst/>
            </a:prstGeom>
            <a:noFill/>
          </p:spPr>
        </p:pic>
        <p:pic>
          <p:nvPicPr>
            <p:cNvPr id="4109" name="Picture 13" descr="C:\Users\user\Desktop\Педагог года 22\700-nw.jpg"/>
            <p:cNvPicPr>
              <a:picLocks noChangeAspect="1" noChangeArrowheads="1"/>
            </p:cNvPicPr>
            <p:nvPr/>
          </p:nvPicPr>
          <p:blipFill>
            <a:blip r:embed="rId8" cstate="print"/>
            <a:srcRect l="14360" t="1401" r="14361"/>
            <a:stretch>
              <a:fillRect/>
            </a:stretch>
          </p:blipFill>
          <p:spPr bwMode="auto">
            <a:xfrm rot="-1440000">
              <a:off x="5869883" y="4076138"/>
              <a:ext cx="1821950" cy="25202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7704" y="0"/>
            <a:ext cx="7056438" cy="396044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C3300"/>
                </a:solidFill>
              </a:rPr>
              <a:t>    </a:t>
            </a:r>
            <a:r>
              <a:rPr lang="ru-RU" sz="24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 оказываются очень продуктивным приёмом организации образовательной деятельности, так как в их основу положены импровизация и оживление предметов с помощью речи, а также, что особенно важно для неговорящих или плохо разговаривающих малышей, мимики и жестов.</a:t>
            </a:r>
          </a:p>
          <a:p>
            <a:endParaRPr lang="en-US" b="1" dirty="0">
              <a:solidFill>
                <a:srgbClr val="CC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5416" r="11194" b="7354"/>
          <a:stretch>
            <a:fillRect/>
          </a:stretch>
        </p:blipFill>
        <p:spPr bwMode="auto">
          <a:xfrm>
            <a:off x="2771800" y="2780928"/>
            <a:ext cx="533914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99">
                <a:alpha val="60000"/>
              </a:srgb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508000"/>
          </a:xfrm>
        </p:spPr>
        <p:txBody>
          <a:bodyPr/>
          <a:lstStyle/>
          <a:p>
            <a:r>
              <a:rPr lang="ru-RU" sz="2800" b="1" dirty="0" smtClean="0"/>
              <a:t>Цели театрализованной игры в ДОУ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050"/>
            <a:ext cx="9143999" cy="4897438"/>
          </a:xfrm>
        </p:spPr>
        <p:txBody>
          <a:bodyPr/>
          <a:lstStyle/>
          <a:p>
            <a:pPr lvl="0"/>
            <a:r>
              <a:rPr lang="ru-RU" sz="1800" dirty="0" smtClean="0">
                <a:solidFill>
                  <a:srgbClr val="CC3300"/>
                </a:solidFill>
              </a:rPr>
              <a:t>развивает речь (дети учатся понимать обращённую к ним речь, повторяя слова персонажей за педагогом, малыши выговариваются, то есть вырабатывают звукоряд речи, формируют свой речевой образ);</a:t>
            </a:r>
          </a:p>
          <a:p>
            <a:pPr lvl="0"/>
            <a:r>
              <a:rPr lang="ru-RU" sz="1800" dirty="0" smtClean="0">
                <a:solidFill>
                  <a:srgbClr val="CC3300"/>
                </a:solidFill>
              </a:rPr>
              <a:t>обогащает воспитанников знаниями, умениями и навыками из разных областей (поскольку театрализация — универсальный приём на всех занятиях, дети через игру усваивают новую информацию и отрабатывают её на практике);</a:t>
            </a:r>
          </a:p>
          <a:p>
            <a:pPr lvl="0"/>
            <a:r>
              <a:rPr lang="ru-RU" sz="1800" dirty="0" smtClean="0">
                <a:solidFill>
                  <a:srgbClr val="CC3300"/>
                </a:solidFill>
              </a:rPr>
              <a:t>воспитывает самостоятельность (в игре ребята учатся принимать решения);</a:t>
            </a:r>
          </a:p>
          <a:p>
            <a:pPr lvl="0"/>
            <a:r>
              <a:rPr lang="ru-RU" sz="1800" dirty="0" smtClean="0">
                <a:solidFill>
                  <a:srgbClr val="CC3300"/>
                </a:solidFill>
              </a:rPr>
              <a:t>развивает память, мышление (в основном образное, так как наглядно-образный тип восприятия окружающего мира является у дошкольников наиболее развитым);</a:t>
            </a:r>
          </a:p>
          <a:p>
            <a:pPr lvl="0"/>
            <a:r>
              <a:rPr lang="ru-RU" sz="1800" dirty="0" smtClean="0">
                <a:solidFill>
                  <a:srgbClr val="CC3300"/>
                </a:solidFill>
              </a:rPr>
              <a:t>даёт физические нагрузки, развивает координацию движений;</a:t>
            </a:r>
          </a:p>
          <a:p>
            <a:pPr lvl="0"/>
            <a:r>
              <a:rPr lang="ru-RU" sz="1800" dirty="0" smtClean="0">
                <a:solidFill>
                  <a:srgbClr val="CC3300"/>
                </a:solidFill>
              </a:rPr>
              <a:t>воспитывает чувство коллектива (ребята первой младшей группы в силу возрастных особенностей играют не вместе, а рядом, но театрализованная деятельность позволяет им быстрее перейти на уровень сотворчества, сотрудничества).</a:t>
            </a:r>
          </a:p>
          <a:p>
            <a:endParaRPr lang="ru-RU" sz="18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08000"/>
          </a:xfrm>
        </p:spPr>
        <p:txBody>
          <a:bodyPr/>
          <a:lstStyle/>
          <a:p>
            <a:r>
              <a:rPr lang="ru-RU" b="1" dirty="0" smtClean="0"/>
              <a:t>Задачи театрализованной игры в ДОУ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050"/>
            <a:ext cx="9143999" cy="4897438"/>
          </a:xfrm>
        </p:spPr>
        <p:txBody>
          <a:bodyPr/>
          <a:lstStyle/>
          <a:p>
            <a:pPr lvl="0"/>
            <a:r>
              <a:rPr lang="ru-RU" sz="1600" dirty="0" smtClean="0">
                <a:solidFill>
                  <a:srgbClr val="CC3300"/>
                </a:solidFill>
              </a:rPr>
              <a:t>обогащает словарный запас (исходя из возраста детей пока в основном пассивный);</a:t>
            </a:r>
          </a:p>
          <a:p>
            <a:pPr lvl="0"/>
            <a:r>
              <a:rPr lang="ru-RU" sz="1600" dirty="0" smtClean="0">
                <a:solidFill>
                  <a:srgbClr val="CC3300"/>
                </a:solidFill>
              </a:rPr>
              <a:t>активизирует познавательный интерес своих подопечных через знакомство с понятными для этого возраста драматургическими персонажами (к примеру, чтобы объяснить малышам понятие «поровну», педагог предлагает инсценировать сказку про двух медвежат, которые не могли сами поделить яблоко, а вызвавшаяся им помочь лиса съела его);</a:t>
            </a:r>
          </a:p>
          <a:p>
            <a:pPr lvl="0"/>
            <a:r>
              <a:rPr lang="ru-RU" sz="1600" dirty="0" smtClean="0">
                <a:solidFill>
                  <a:srgbClr val="CC3300"/>
                </a:solidFill>
              </a:rPr>
              <a:t>развивает мелкую моторику (за счёт взаимодействия детей с мелкими куклами, природным материалом, замещающим «артистов»);</a:t>
            </a:r>
          </a:p>
          <a:p>
            <a:pPr lvl="0"/>
            <a:r>
              <a:rPr lang="ru-RU" sz="1600" dirty="0" smtClean="0">
                <a:solidFill>
                  <a:srgbClr val="CC3300"/>
                </a:solidFill>
              </a:rPr>
              <a:t>повышает уверенность в себе (в этом возрасте многие дети уже начинают стесняться публичных выступлений, поэтому очень важно сделать театрализованные игры привычным приёмом в работе, чтобы малыши не рассматривали демонстрацию как нечто необычное, а значит, страшное и вызывающее смущение);</a:t>
            </a:r>
          </a:p>
          <a:p>
            <a:pPr lvl="0"/>
            <a:r>
              <a:rPr lang="ru-RU" sz="1600" dirty="0" smtClean="0">
                <a:solidFill>
                  <a:srgbClr val="CC3300"/>
                </a:solidFill>
              </a:rPr>
              <a:t>тренировка реакции (малыши привыкают начинать, заканчивать игру по условному сигналу);</a:t>
            </a:r>
          </a:p>
          <a:p>
            <a:pPr lvl="0"/>
            <a:r>
              <a:rPr lang="ru-RU" sz="1600" dirty="0" smtClean="0">
                <a:solidFill>
                  <a:srgbClr val="CC3300"/>
                </a:solidFill>
              </a:rPr>
              <a:t>эмоционально-чувственное развитие (ребята учатся передавать и распознавать переживания другого человека через мимику, жесты, интонацию);</a:t>
            </a:r>
          </a:p>
          <a:p>
            <a:pPr lvl="0"/>
            <a:r>
              <a:rPr lang="ru-RU" sz="1600" dirty="0" smtClean="0">
                <a:solidFill>
                  <a:srgbClr val="CC3300"/>
                </a:solidFill>
              </a:rPr>
              <a:t>развитие навыка координировать свою деятельность с тем, что делают другие ребята (дети первой младшей группы с трудом включаются в деятельность все одновременно, поэтому так методически ценны театрализованные игры, позволяющие заинтересовать сразу многих воспитанников).</a:t>
            </a:r>
          </a:p>
          <a:p>
            <a:endParaRPr lang="ru-RU" sz="16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75656" y="1556792"/>
            <a:ext cx="7848872" cy="4897438"/>
          </a:xfrm>
        </p:spPr>
        <p:txBody>
          <a:bodyPr/>
          <a:lstStyle/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разнообразить тематику (не только подключая рекомендованные программой сказки, но и сюжеты популярных мультфильмов, стихотворений);</a:t>
            </a:r>
          </a:p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включать элементы театрализованных игр в разные занятия (к примеру, в качестве закрепления пройденного материала или на открытых уроках);</a:t>
            </a:r>
          </a:p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минимизировать факторы стресса (то есть с помощью театрализованной деятельности обеспечить гармоничный переход от одного вида работы к другому, без резкого переключения с чтения на физкультурные упражнения, например);</a:t>
            </a:r>
          </a:p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раскрепостить маленьких исполнителей (для этого многими педагогами проводятся «Дни открытых дверей» совместно с мамами — праздники, на которых ребята демонстрируют свои исполнительские способности);</a:t>
            </a:r>
          </a:p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создать объективно-реальную ситуацию успеха для детей (важно, чтобы каждый участник театрализованной игры получил заслуженную похвалу).</a:t>
            </a:r>
          </a:p>
          <a:p>
            <a:endParaRPr lang="ru-RU" sz="2000" dirty="0">
              <a:solidFill>
                <a:srgbClr val="CC33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H="1">
            <a:off x="1835696" y="548680"/>
            <a:ext cx="7308304" cy="363983"/>
          </a:xfrm>
        </p:spPr>
        <p:txBody>
          <a:bodyPr vert="horz"/>
          <a:lstStyle/>
          <a:p>
            <a:pPr>
              <a:lnSpc>
                <a:spcPts val="1700"/>
              </a:lnSpc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Принципы   проведения   театрализованных  игр</a:t>
            </a:r>
            <a:endParaRPr lang="ru-RU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08000"/>
          </a:xfrm>
        </p:spPr>
        <p:txBody>
          <a:bodyPr/>
          <a:lstStyle/>
          <a:p>
            <a:r>
              <a:rPr lang="ru-RU" sz="2000" b="1" dirty="0" smtClean="0"/>
              <a:t>Виды драматизаций и режиссёрских игр в первой </a:t>
            </a:r>
            <a:r>
              <a:rPr lang="ru-RU" sz="2000" b="1" dirty="0" err="1" smtClean="0"/>
              <a:t>младшейгруппе</a:t>
            </a:r>
            <a:r>
              <a:rPr lang="ru-RU" sz="2000" b="1" dirty="0" smtClean="0"/>
              <a:t> 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950322"/>
          <a:ext cx="9144000" cy="59076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91680"/>
                <a:gridCol w="1944216"/>
                <a:gridCol w="55081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Группа игр</a:t>
                      </a:r>
                      <a:endParaRPr lang="ru-RU" dirty="0"/>
                    </a:p>
                  </a:txBody>
                  <a:tcP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Вид</a:t>
                      </a:r>
                      <a:endParaRPr lang="ru-RU" dirty="0"/>
                    </a:p>
                  </a:txBody>
                  <a:tcP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Описание</a:t>
                      </a:r>
                      <a:endParaRPr lang="ru-RU" dirty="0"/>
                    </a:p>
                  </a:txBody>
                  <a:tcPr>
                    <a:solidFill>
                      <a:srgbClr val="CC3300"/>
                    </a:solidFill>
                  </a:tcPr>
                </a:tc>
              </a:tr>
              <a:tr h="3200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Драматизация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Имитация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Дети воплощают образы животных, персонажей сказок.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461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Сюжетно-ролевые сценки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Малыши разыгрывают короткие диалоги (1–2 реплики) на основе прослушанной сказки, просмотренного мультфильма или предложенной воспитателем ситуации.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4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Инсценировки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Малыши представляют заученные сценки, например, на утренниках, развлечениях. Такие драматизации используются нечасто из-за того, что многие дети в силу возраста плохо разговаривают и ещё не выработали навык запоминания текстов.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51278"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Режиссёрские игры (деление на виды основывается на типах театра, с которыми знакомятся воспитанники первой младшей группы)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Настольный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В качестве артистов выступают игрушки, каштаны (например, в роли машинок), жёлуди, осенние листья и пр.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38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Стендовый</a:t>
                      </a:r>
                      <a:endParaRPr lang="ru-RU" sz="1200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Дети производят действия фигурками на липучках на </a:t>
                      </a:r>
                      <a:r>
                        <a:rPr lang="ru-RU" sz="1200" dirty="0" err="1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фланелеграфе</a:t>
                      </a: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 или картинками на магнитах на специальной доске. </a:t>
                      </a:r>
                      <a:r>
                        <a:rPr lang="ru-RU" sz="1200" b="1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Эти виды игр у детей 1,5–3 лет носят несколько иной характер, чем режиссёрские в прямом смысле: в них малыши выполняют действия по указанию воспитателя. </a:t>
                      </a: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Например, отправляют зверушек по подходящим домикам: собачку — в будку, кошку — в корзинку и т. д.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832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Кукольный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В первой младшей группе дети осваивают пальчиковые куклы, пытаясь ими проиллюстрировать услышанный сюжет. Манипуляции малыши производят только после того, как педагог детально продемонстрировал все действия персонажа.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9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Кулачковый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Презентация сюжета идёт от имени разрисованных или одетых в ткань кулачков. В первой младшей группе это обычно животные, которых малыши иллюстрируют подходящими звуками.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  <a:tr h="299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Баночный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990000"/>
                          </a:solidFill>
                          <a:latin typeface="Times New Roman"/>
                          <a:ea typeface="Times New Roman"/>
                        </a:rPr>
                        <a:t>«Артисты» сделаны из баночек, одноразовых стаканов и прочего бросового материала. Как правило, такие театрализованные игры вводятся во втором полугодии, когда ребята уже более или менее говорят и могут сами придумывать сюжеты на основе личного опыта.</a:t>
                      </a:r>
                      <a:endParaRPr lang="ru-RU" sz="12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 b="21650"/>
          <a:stretch>
            <a:fillRect/>
          </a:stretch>
        </p:blipFill>
        <p:spPr bwMode="auto">
          <a:xfrm>
            <a:off x="2987824" y="3501008"/>
            <a:ext cx="3109666" cy="317120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r="22692"/>
          <a:stretch>
            <a:fillRect/>
          </a:stretch>
        </p:blipFill>
        <p:spPr bwMode="auto">
          <a:xfrm>
            <a:off x="0" y="3573016"/>
            <a:ext cx="3150980" cy="30220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8000"/>
          </a:xfrm>
        </p:spPr>
        <p:txBody>
          <a:bodyPr/>
          <a:lstStyle/>
          <a:p>
            <a:pPr algn="ctr"/>
            <a:r>
              <a:rPr lang="ru-RU" sz="2800" b="1" dirty="0" smtClean="0"/>
              <a:t>Виды драматизаций и режиссёрских игр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t="5445" r="17047" b="24130"/>
          <a:stretch>
            <a:fillRect/>
          </a:stretch>
        </p:blipFill>
        <p:spPr bwMode="auto">
          <a:xfrm>
            <a:off x="0" y="404813"/>
            <a:ext cx="2944813" cy="30956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20944" t="15359" r="26696" b="17620"/>
          <a:stretch>
            <a:fillRect/>
          </a:stretch>
        </p:blipFill>
        <p:spPr bwMode="auto">
          <a:xfrm>
            <a:off x="2915816" y="548680"/>
            <a:ext cx="3096344" cy="297249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l="12632" r="8320"/>
          <a:stretch>
            <a:fillRect/>
          </a:stretch>
        </p:blipFill>
        <p:spPr bwMode="auto">
          <a:xfrm>
            <a:off x="5975648" y="404664"/>
            <a:ext cx="3168352" cy="30963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 t="2751" b="14090"/>
          <a:stretch>
            <a:fillRect/>
          </a:stretch>
        </p:blipFill>
        <p:spPr bwMode="auto">
          <a:xfrm>
            <a:off x="5940152" y="3501008"/>
            <a:ext cx="3012926" cy="316835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08000"/>
          </a:xfrm>
        </p:spPr>
        <p:txBody>
          <a:bodyPr/>
          <a:lstStyle/>
          <a:p>
            <a:r>
              <a:rPr lang="ru-RU" b="1" dirty="0" smtClean="0"/>
              <a:t>Формы организации</a:t>
            </a:r>
            <a:r>
              <a:rPr lang="ru-RU" dirty="0" smtClean="0"/>
              <a:t> театрализованных игр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050"/>
            <a:ext cx="9143999" cy="4897438"/>
          </a:xfrm>
        </p:spPr>
        <p:txBody>
          <a:bodyPr/>
          <a:lstStyle/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Игра вместе со взрослым на занятиях, утренниках. Это наиболее привычный для малышей 1,5–3 лет способ организации игровой деятельности.</a:t>
            </a:r>
          </a:p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Мини-игры. Эта форма театрализованных игр применяется на занятиях для решения познавательных задач. Например, на уроке рисования малыши, познакомившись с геометрической фигурой «круг», не просто повторяют её очертания на листочках, а рисуют бублик для голодной кошечки, которая заглянула к ним в гости, и показывают, с каким аппетитом кошка съедает эту еду. Мини-игры</a:t>
            </a:r>
            <a:r>
              <a:rPr lang="ru-RU" sz="2000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наиболее распространённая форма театрализованной деятельности воспитанников первой младшей группы.</a:t>
            </a:r>
          </a:p>
          <a:p>
            <a:pPr lvl="0"/>
            <a:r>
              <a:rPr lang="ru-RU" sz="2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деятельность. Эта форма театрализованных игр в первой младшей группе является, скорее, исключением, ведь такая активность подразумевает включение малышей в театрализованную деятельность без участия педагога, например, разыгрывание новогоднего утренника в образах без взрослого в качестве координатора действий каждого участника. Самостоятельная деятельность возможна только в том случае, если уровень общей подготовки ребят позволяет её осуществить.</a:t>
            </a:r>
          </a:p>
          <a:p>
            <a:pPr lvl="0">
              <a:buNone/>
            </a:pPr>
            <a:endParaRPr lang="ru-RU" dirty="0" smtClean="0">
              <a:solidFill>
                <a:srgbClr val="CC330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</TotalTime>
  <Words>1624</Words>
  <Application>Microsoft Office PowerPoint</Application>
  <PresentationFormat>Экран (4:3)</PresentationFormat>
  <Paragraphs>157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template</vt:lpstr>
      <vt:lpstr>Театрализованные игры в I младшей группе детского сада</vt:lpstr>
      <vt:lpstr>Слайд 2</vt:lpstr>
      <vt:lpstr>Слайд 3</vt:lpstr>
      <vt:lpstr>Цели театрализованной игры в ДОУ </vt:lpstr>
      <vt:lpstr>Задачи театрализованной игры в ДОУ</vt:lpstr>
      <vt:lpstr>Принципы   проведения   театрализованных  игр</vt:lpstr>
      <vt:lpstr>Виды драматизаций и режиссёрских игр в первой младшейгруппе </vt:lpstr>
      <vt:lpstr>Виды драматизаций и режиссёрских игр</vt:lpstr>
      <vt:lpstr>Формы организации театрализованных игр</vt:lpstr>
      <vt:lpstr>Совместная деятельность с детьми</vt:lpstr>
      <vt:lpstr>Самостоятельные игры детей</vt:lpstr>
      <vt:lpstr>Праздники и мероприятия</vt:lpstr>
      <vt:lpstr>Приемы, используемые  в театрализованных играх: словесные </vt:lpstr>
      <vt:lpstr>Наглядные </vt:lpstr>
      <vt:lpstr>Практические </vt:lpstr>
      <vt:lpstr>Слайд 16</vt:lpstr>
      <vt:lpstr>Перспективный план</vt:lpstr>
      <vt:lpstr>Центр театрализованных игр</vt:lpstr>
      <vt:lpstr>Работа с родителями</vt:lpstr>
      <vt:lpstr>Ожидаемый результат:</vt:lpstr>
      <vt:lpstr>Рекомендуемая литература и интернет -ресурсы:</vt:lpstr>
      <vt:lpstr>СПАСИБО ЗА ВНИМАНИЕ!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Windows User</cp:lastModifiedBy>
  <cp:revision>203</cp:revision>
  <dcterms:created xsi:type="dcterms:W3CDTF">2006-06-13T13:03:30Z</dcterms:created>
  <dcterms:modified xsi:type="dcterms:W3CDTF">2022-10-11T09:13:22Z</dcterms:modified>
</cp:coreProperties>
</file>